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</p:sldMasterIdLst>
  <p:notesMasterIdLst>
    <p:notesMasterId r:id="rId53"/>
  </p:notesMasterIdLst>
  <p:sldIdLst>
    <p:sldId id="256" r:id="rId3"/>
    <p:sldId id="257" r:id="rId4"/>
    <p:sldId id="261" r:id="rId5"/>
    <p:sldId id="310" r:id="rId6"/>
    <p:sldId id="359" r:id="rId7"/>
    <p:sldId id="358" r:id="rId8"/>
    <p:sldId id="311" r:id="rId9"/>
    <p:sldId id="309" r:id="rId10"/>
    <p:sldId id="335" r:id="rId11"/>
    <p:sldId id="312" r:id="rId12"/>
    <p:sldId id="313" r:id="rId13"/>
    <p:sldId id="314" r:id="rId14"/>
    <p:sldId id="337" r:id="rId15"/>
    <p:sldId id="338" r:id="rId16"/>
    <p:sldId id="339" r:id="rId17"/>
    <p:sldId id="315" r:id="rId18"/>
    <p:sldId id="340" r:id="rId19"/>
    <p:sldId id="341" r:id="rId20"/>
    <p:sldId id="342" r:id="rId21"/>
    <p:sldId id="316" r:id="rId22"/>
    <p:sldId id="357" r:id="rId23"/>
    <p:sldId id="361" r:id="rId24"/>
    <p:sldId id="360" r:id="rId25"/>
    <p:sldId id="355" r:id="rId26"/>
    <p:sldId id="356" r:id="rId27"/>
    <p:sldId id="317" r:id="rId28"/>
    <p:sldId id="354" r:id="rId29"/>
    <p:sldId id="318" r:id="rId30"/>
    <p:sldId id="343" r:id="rId31"/>
    <p:sldId id="319" r:id="rId32"/>
    <p:sldId id="320" r:id="rId33"/>
    <p:sldId id="324" r:id="rId34"/>
    <p:sldId id="325" r:id="rId35"/>
    <p:sldId id="326" r:id="rId36"/>
    <p:sldId id="331" r:id="rId37"/>
    <p:sldId id="330" r:id="rId38"/>
    <p:sldId id="332" r:id="rId39"/>
    <p:sldId id="334" r:id="rId40"/>
    <p:sldId id="321" r:id="rId41"/>
    <p:sldId id="344" r:id="rId42"/>
    <p:sldId id="322" r:id="rId43"/>
    <p:sldId id="351" r:id="rId44"/>
    <p:sldId id="345" r:id="rId45"/>
    <p:sldId id="346" r:id="rId46"/>
    <p:sldId id="352" r:id="rId47"/>
    <p:sldId id="348" r:id="rId48"/>
    <p:sldId id="349" r:id="rId49"/>
    <p:sldId id="353" r:id="rId50"/>
    <p:sldId id="350" r:id="rId51"/>
    <p:sldId id="323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B500"/>
    <a:srgbClr val="F12A0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0000" autoAdjust="0"/>
    <p:restoredTop sz="94660"/>
  </p:normalViewPr>
  <p:slideViewPr>
    <p:cSldViewPr>
      <p:cViewPr>
        <p:scale>
          <a:sx n="60" d="100"/>
          <a:sy n="60" d="100"/>
        </p:scale>
        <p:origin x="-1392" y="-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6738600935918541"/>
          <c:y val="0.10356265193347629"/>
          <c:w val="0.76893241855841543"/>
          <c:h val="0.57465053387753151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marker>
            <c:symbol val="none"/>
          </c:marker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70.2</c:v>
                </c:pt>
                <c:pt idx="1">
                  <c:v>72.3</c:v>
                </c:pt>
                <c:pt idx="2">
                  <c:v>75.400000000000006</c:v>
                </c:pt>
                <c:pt idx="3">
                  <c:v>76.5</c:v>
                </c:pt>
                <c:pt idx="4">
                  <c:v>76.7</c:v>
                </c:pt>
              </c:numCache>
            </c:numRef>
          </c:val>
        </c:ser>
        <c:marker val="1"/>
        <c:axId val="49159552"/>
        <c:axId val="49185920"/>
      </c:lineChart>
      <c:catAx>
        <c:axId val="49159552"/>
        <c:scaling>
          <c:orientation val="minMax"/>
        </c:scaling>
        <c:axPos val="b"/>
        <c:numFmt formatCode="General" sourceLinked="1"/>
        <c:tickLblPos val="nextTo"/>
        <c:crossAx val="49185920"/>
        <c:crosses val="autoZero"/>
        <c:auto val="1"/>
        <c:lblAlgn val="ctr"/>
        <c:lblOffset val="100"/>
      </c:catAx>
      <c:valAx>
        <c:axId val="49185920"/>
        <c:scaling>
          <c:orientation val="minMax"/>
        </c:scaling>
        <c:axPos val="l"/>
        <c:majorGridlines/>
        <c:numFmt formatCode="General" sourceLinked="1"/>
        <c:tickLblPos val="nextTo"/>
        <c:crossAx val="4915955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marker>
            <c:symbol val="none"/>
          </c:marker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71.099999999999994</c:v>
                </c:pt>
                <c:pt idx="1">
                  <c:v>73.400000000000006</c:v>
                </c:pt>
                <c:pt idx="2">
                  <c:v>74.900000000000006</c:v>
                </c:pt>
                <c:pt idx="3">
                  <c:v>77.3</c:v>
                </c:pt>
                <c:pt idx="4">
                  <c:v>77.900000000000006</c:v>
                </c:pt>
              </c:numCache>
            </c:numRef>
          </c:val>
        </c:ser>
        <c:marker val="1"/>
        <c:axId val="49213440"/>
        <c:axId val="49214976"/>
      </c:lineChart>
      <c:catAx>
        <c:axId val="49213440"/>
        <c:scaling>
          <c:orientation val="minMax"/>
        </c:scaling>
        <c:axPos val="b"/>
        <c:numFmt formatCode="General" sourceLinked="1"/>
        <c:tickLblPos val="nextTo"/>
        <c:crossAx val="49214976"/>
        <c:crosses val="autoZero"/>
        <c:auto val="1"/>
        <c:lblAlgn val="ctr"/>
        <c:lblOffset val="100"/>
      </c:catAx>
      <c:valAx>
        <c:axId val="49214976"/>
        <c:scaling>
          <c:orientation val="minMax"/>
        </c:scaling>
        <c:axPos val="l"/>
        <c:majorGridlines/>
        <c:numFmt formatCode="General" sourceLinked="1"/>
        <c:tickLblPos val="nextTo"/>
        <c:crossAx val="4921344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73.400000000000006</c:v>
                </c:pt>
                <c:pt idx="1">
                  <c:v>75.3</c:v>
                </c:pt>
                <c:pt idx="2">
                  <c:v>76.099999999999994</c:v>
                </c:pt>
                <c:pt idx="3">
                  <c:v>76.900000000000006</c:v>
                </c:pt>
                <c:pt idx="4">
                  <c:v>77.099999999999994</c:v>
                </c:pt>
              </c:numCache>
            </c:numRef>
          </c:val>
        </c:ser>
        <c:shape val="cylinder"/>
        <c:axId val="71779840"/>
        <c:axId val="71781376"/>
        <c:axId val="0"/>
      </c:bar3DChart>
      <c:catAx>
        <c:axId val="71779840"/>
        <c:scaling>
          <c:orientation val="minMax"/>
        </c:scaling>
        <c:axPos val="b"/>
        <c:numFmt formatCode="General" sourceLinked="1"/>
        <c:tickLblPos val="nextTo"/>
        <c:crossAx val="71781376"/>
        <c:crosses val="autoZero"/>
        <c:auto val="1"/>
        <c:lblAlgn val="ctr"/>
        <c:lblOffset val="100"/>
      </c:catAx>
      <c:valAx>
        <c:axId val="71781376"/>
        <c:scaling>
          <c:orientation val="minMax"/>
        </c:scaling>
        <c:axPos val="l"/>
        <c:majorGridlines/>
        <c:numFmt formatCode="General" sourceLinked="1"/>
        <c:tickLblPos val="nextTo"/>
        <c:crossAx val="7177984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6DC6C-7D8A-4BE5-8F8C-EB0C56C0C997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86E8F-0BC4-4C8C-911E-0C70895FCF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177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2200" y="933450"/>
            <a:ext cx="4476750" cy="3359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31875" y="4624388"/>
            <a:ext cx="4597400" cy="37242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2A2579F-DBA5-4D92-834A-B19093385103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EEDC7A2-9A92-431B-9E04-8B1D55E9E3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A2579F-DBA5-4D92-834A-B19093385103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EEDC7A2-9A92-431B-9E04-8B1D55E9E3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A2579F-DBA5-4D92-834A-B19093385103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EEDC7A2-9A92-431B-9E04-8B1D55E9E3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2579F-DBA5-4D92-834A-B19093385103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DC7A2-9A92-431B-9E04-8B1D55E9E3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2579F-DBA5-4D92-834A-B19093385103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DC7A2-9A92-431B-9E04-8B1D55E9E3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2579F-DBA5-4D92-834A-B19093385103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DC7A2-9A92-431B-9E04-8B1D55E9E3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2579F-DBA5-4D92-834A-B19093385103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DC7A2-9A92-431B-9E04-8B1D55E9E3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2579F-DBA5-4D92-834A-B19093385103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DC7A2-9A92-431B-9E04-8B1D55E9E3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2579F-DBA5-4D92-834A-B19093385103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DC7A2-9A92-431B-9E04-8B1D55E9E3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2579F-DBA5-4D92-834A-B19093385103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DC7A2-9A92-431B-9E04-8B1D55E9E3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2579F-DBA5-4D92-834A-B19093385103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DC7A2-9A92-431B-9E04-8B1D55E9E3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A2579F-DBA5-4D92-834A-B19093385103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EEDC7A2-9A92-431B-9E04-8B1D55E9E30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2579F-DBA5-4D92-834A-B19093385103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EEDC7A2-9A92-431B-9E04-8B1D55E9E30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2579F-DBA5-4D92-834A-B19093385103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DC7A2-9A92-431B-9E04-8B1D55E9E3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2579F-DBA5-4D92-834A-B19093385103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DC7A2-9A92-431B-9E04-8B1D55E9E3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A2579F-DBA5-4D92-834A-B19093385103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EEDC7A2-9A92-431B-9E04-8B1D55E9E30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A2579F-DBA5-4D92-834A-B19093385103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EEDC7A2-9A92-431B-9E04-8B1D55E9E30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A2579F-DBA5-4D92-834A-B19093385103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EEDC7A2-9A92-431B-9E04-8B1D55E9E3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A2579F-DBA5-4D92-834A-B19093385103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EEDC7A2-9A92-431B-9E04-8B1D55E9E30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A2579F-DBA5-4D92-834A-B19093385103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EEDC7A2-9A92-431B-9E04-8B1D55E9E3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22A2579F-DBA5-4D92-834A-B19093385103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EEDC7A2-9A92-431B-9E04-8B1D55E9E3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2A2579F-DBA5-4D92-834A-B19093385103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EEDC7A2-9A92-431B-9E04-8B1D55E9E30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2A2579F-DBA5-4D92-834A-B19093385103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EEDC7A2-9A92-431B-9E04-8B1D55E9E30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2A2579F-DBA5-4D92-834A-B19093385103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EEDC7A2-9A92-431B-9E04-8B1D55E9E30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tatiana1606.wixsite.com/gord" TargetMode="Externa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412776"/>
            <a:ext cx="7772400" cy="2160240"/>
          </a:xfrm>
        </p:spPr>
        <p:txBody>
          <a:bodyPr>
            <a:normAutofit fontScale="90000"/>
          </a:bodyPr>
          <a:lstStyle/>
          <a:p>
            <a:r>
              <a:rPr lang="ru-RU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Гордеевой Надежда </a:t>
            </a:r>
            <a:r>
              <a:rPr lang="ru-RU" sz="27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асильевны</a:t>
            </a:r>
            <a:r>
              <a:rPr lang="ru-RU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реподавателя ГБПОУ </a:t>
            </a:r>
            <a:r>
              <a:rPr lang="ru-RU" sz="27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РМ </a:t>
            </a:r>
            <a:r>
              <a:rPr lang="ru-RU" sz="2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«Краснослободский аграрный техникум»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3212976"/>
            <a:ext cx="6400800" cy="2952328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ru-RU" sz="3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3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22.10.1989г.</a:t>
            </a:r>
            <a:br>
              <a:rPr lang="ru-RU" sz="3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3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МГПИ им М.Е. </a:t>
            </a:r>
            <a:r>
              <a:rPr lang="ru-RU" sz="38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3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br>
              <a:rPr lang="ru-RU" sz="3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sz="3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лет.</a:t>
            </a:r>
            <a:br>
              <a:rPr lang="ru-RU" sz="3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3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лет.</a:t>
            </a:r>
            <a:br>
              <a:rPr lang="ru-RU" sz="3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3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первая.  </a:t>
            </a:r>
            <a:br>
              <a:rPr lang="ru-RU" sz="3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sz="3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8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3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Звание: </a:t>
            </a:r>
            <a:r>
              <a:rPr lang="ru-RU" sz="3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преподаватель общеобразовательных дисциплин (математика и информатика)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1124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1307" y="928670"/>
            <a:ext cx="5482693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775542"/>
          </a:xfrm>
        </p:spPr>
        <p:txBody>
          <a:bodyPr>
            <a:noAutofit/>
          </a:bodyPr>
          <a:lstStyle/>
          <a:p>
            <a:r>
              <a:rPr lang="ru-RU" sz="2800" i="1" dirty="0" smtClean="0"/>
              <a:t>4. Качество знаний обучающихся по итогам промежуточной, итоговой аттестации</a:t>
            </a:r>
            <a:endParaRPr lang="ru-RU" sz="28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142984"/>
            <a:ext cx="8472518" cy="5181616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ru-RU" b="1" i="1" dirty="0" smtClean="0"/>
              <a:t>Итоги промежуточной </a:t>
            </a:r>
          </a:p>
          <a:p>
            <a:pPr lvl="0">
              <a:buNone/>
            </a:pPr>
            <a:r>
              <a:rPr lang="ru-RU" b="1" i="1" dirty="0" smtClean="0"/>
              <a:t>аттестации:</a:t>
            </a:r>
            <a:endParaRPr lang="ru-RU" dirty="0" smtClean="0"/>
          </a:p>
          <a:p>
            <a:pPr marL="0" indent="0">
              <a:buNone/>
            </a:pPr>
            <a:r>
              <a:rPr lang="ru-RU" b="1" i="1" dirty="0" smtClean="0"/>
              <a:t>2012 год – 70,2%,</a:t>
            </a:r>
          </a:p>
          <a:p>
            <a:pPr marL="0" indent="0">
              <a:buNone/>
            </a:pPr>
            <a:r>
              <a:rPr lang="ru-RU" b="1" i="1" dirty="0" smtClean="0"/>
              <a:t>2013 год – 72,3%,</a:t>
            </a:r>
          </a:p>
          <a:p>
            <a:pPr marL="0" indent="0">
              <a:buNone/>
            </a:pPr>
            <a:r>
              <a:rPr lang="ru-RU" b="1" i="1" dirty="0" smtClean="0"/>
              <a:t> 2014 год – 75,4%, </a:t>
            </a:r>
          </a:p>
          <a:p>
            <a:pPr marL="0" indent="0">
              <a:buNone/>
            </a:pPr>
            <a:r>
              <a:rPr lang="ru-RU" b="1" i="1" dirty="0" smtClean="0"/>
              <a:t>2015 год – 76,5 %,</a:t>
            </a:r>
          </a:p>
          <a:p>
            <a:pPr marL="0" indent="0">
              <a:buNone/>
            </a:pPr>
            <a:r>
              <a:rPr lang="ru-RU" b="1" i="1" dirty="0" smtClean="0"/>
              <a:t>2016 год – 76,7%</a:t>
            </a:r>
            <a:endParaRPr lang="ru-RU" dirty="0" smtClean="0"/>
          </a:p>
          <a:p>
            <a:pPr lvl="0"/>
            <a:r>
              <a:rPr lang="ru-RU" b="1" i="1" dirty="0" smtClean="0"/>
              <a:t>Итоговая аттестация:</a:t>
            </a:r>
            <a:endParaRPr lang="ru-RU" dirty="0" smtClean="0"/>
          </a:p>
          <a:p>
            <a:pPr marL="0" indent="0">
              <a:buNone/>
            </a:pPr>
            <a:r>
              <a:rPr lang="ru-RU" b="1" i="1" dirty="0" smtClean="0"/>
              <a:t>2012 год – 71,1%,   </a:t>
            </a:r>
          </a:p>
          <a:p>
            <a:pPr marL="0" indent="0">
              <a:buNone/>
            </a:pPr>
            <a:r>
              <a:rPr lang="ru-RU" b="1" i="1" dirty="0" smtClean="0"/>
              <a:t>2013 год – 73,4%, </a:t>
            </a:r>
          </a:p>
          <a:p>
            <a:pPr marL="0" indent="0">
              <a:buNone/>
            </a:pPr>
            <a:r>
              <a:rPr lang="ru-RU" b="1" i="1" dirty="0" smtClean="0"/>
              <a:t>2014 год – 74,9%, </a:t>
            </a:r>
          </a:p>
          <a:p>
            <a:pPr marL="0" indent="0">
              <a:buNone/>
            </a:pPr>
            <a:r>
              <a:rPr lang="ru-RU" b="1" i="1" dirty="0" smtClean="0"/>
              <a:t>2015 год – 77,3%,</a:t>
            </a:r>
          </a:p>
          <a:p>
            <a:pPr marL="0" indent="0">
              <a:buNone/>
            </a:pPr>
            <a:r>
              <a:rPr lang="ru-RU" b="1" i="1" dirty="0" smtClean="0"/>
              <a:t>2016 год – 77,9% </a:t>
            </a:r>
          </a:p>
          <a:p>
            <a:endParaRPr lang="ru-RU" dirty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2786050" y="4643446"/>
          <a:ext cx="3190876" cy="1960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6000760" y="4714884"/>
          <a:ext cx="2905124" cy="1857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i="1" dirty="0" smtClean="0"/>
              <a:t>5. Динамика результативности учебной деятельности по итогам внешнего мониторинга </a:t>
            </a:r>
            <a:endParaRPr lang="ru-RU" sz="2400" b="1" i="1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357158" y="1857364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ru-RU" sz="26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2012 году – 73,4%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ru-RU" sz="26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2013 году – 75,3%</a:t>
            </a:r>
            <a:endParaRPr kumimoji="0" lang="ru-RU" sz="2600" b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ru-RU" sz="26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2014 году – 76,1%</a:t>
            </a:r>
            <a:endParaRPr kumimoji="0" lang="ru-RU" sz="2600" b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ru-RU" sz="26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2015 году – 76,9%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ru-RU" sz="26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2016 году – 77,1%</a:t>
            </a:r>
            <a:endParaRPr kumimoji="0" lang="ru-RU" sz="2600" b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2143116"/>
            <a:ext cx="5500694" cy="3393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Диаграмма 5"/>
          <p:cNvGraphicFramePr/>
          <p:nvPr/>
        </p:nvGraphicFramePr>
        <p:xfrm>
          <a:off x="214282" y="4397372"/>
          <a:ext cx="3476628" cy="2460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i="1" dirty="0" smtClean="0"/>
              <a:t>6. Результаты участия обучающихся в мероприятиях различных уровней по учебной деятельности профессиональной направленности: </a:t>
            </a:r>
            <a:endParaRPr lang="ru-RU" sz="24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1800" i="1" u="sng" dirty="0" smtClean="0">
                <a:latin typeface="+mj-lt"/>
              </a:rPr>
              <a:t>Региональный уровень: </a:t>
            </a:r>
          </a:p>
          <a:p>
            <a:r>
              <a:rPr lang="ru-RU" sz="1800" i="1" dirty="0" smtClean="0">
                <a:latin typeface="+mj-lt"/>
              </a:rPr>
              <a:t>Подготовила студента на Республиканский конкурс «Лучший студент ССУЗ Республики Мордовия -2012» посвященного 1000-летию единения мордовского народа с народами Российского государства. </a:t>
            </a:r>
            <a:r>
              <a:rPr lang="ru-RU" sz="1800" i="1" dirty="0" smtClean="0">
                <a:solidFill>
                  <a:srgbClr val="FF0000"/>
                </a:solidFill>
                <a:latin typeface="+mj-lt"/>
              </a:rPr>
              <a:t>(Диплом 2 степени) </a:t>
            </a:r>
          </a:p>
          <a:p>
            <a:r>
              <a:rPr lang="ru-RU" sz="1800" i="1" dirty="0" smtClean="0"/>
              <a:t>Подготовила двух участников на олимпиаду по информатике и информационным технологиям среди студентов </a:t>
            </a:r>
            <a:r>
              <a:rPr lang="ru-RU" sz="1800" i="1" dirty="0" err="1" smtClean="0"/>
              <a:t>ССУЗов</a:t>
            </a:r>
            <a:r>
              <a:rPr lang="ru-RU" sz="1800" i="1" dirty="0" smtClean="0"/>
              <a:t> Республики Мордовия, 2013 год. </a:t>
            </a:r>
            <a:r>
              <a:rPr lang="ru-RU" sz="1800" i="1" dirty="0" smtClean="0">
                <a:solidFill>
                  <a:srgbClr val="FF0000"/>
                </a:solidFill>
              </a:rPr>
              <a:t>(Сертификаты участников и Благодарность) </a:t>
            </a:r>
            <a:endParaRPr lang="ru-RU" sz="1800" i="1" dirty="0" smtClean="0">
              <a:solidFill>
                <a:srgbClr val="FF0000"/>
              </a:solidFill>
              <a:latin typeface="+mj-lt"/>
            </a:endParaRPr>
          </a:p>
          <a:p>
            <a:r>
              <a:rPr lang="ru-RU" sz="1800" i="1" dirty="0" smtClean="0">
                <a:latin typeface="+mj-lt"/>
              </a:rPr>
              <a:t>Подготовила  участника на олимпиаду по информатике и информационным технологиям среди студентов </a:t>
            </a:r>
            <a:r>
              <a:rPr lang="ru-RU" sz="1800" i="1" dirty="0" err="1" smtClean="0">
                <a:latin typeface="+mj-lt"/>
              </a:rPr>
              <a:t>ССУЗов</a:t>
            </a:r>
            <a:r>
              <a:rPr lang="ru-RU" sz="1800" i="1" dirty="0" smtClean="0">
                <a:latin typeface="+mj-lt"/>
              </a:rPr>
              <a:t> Республики Мордовия, 2014 год. </a:t>
            </a:r>
            <a:r>
              <a:rPr lang="ru-RU" sz="1800" i="1" dirty="0" smtClean="0">
                <a:solidFill>
                  <a:srgbClr val="FF0000"/>
                </a:solidFill>
                <a:latin typeface="+mj-lt"/>
              </a:rPr>
              <a:t>(Сертификат участника и Благодарственное письмо) </a:t>
            </a:r>
          </a:p>
          <a:p>
            <a:r>
              <a:rPr lang="ru-RU" sz="1800" i="1" dirty="0" smtClean="0">
                <a:latin typeface="+mj-lt"/>
              </a:rPr>
              <a:t>Подготовила участника Республиканского конкурса студенческих электронных газет. </a:t>
            </a:r>
            <a:r>
              <a:rPr lang="ru-RU" sz="1800" i="1" dirty="0" smtClean="0">
                <a:solidFill>
                  <a:srgbClr val="FF0000"/>
                </a:solidFill>
                <a:latin typeface="+mj-lt"/>
              </a:rPr>
              <a:t>(Благодарность)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4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928670"/>
            <a:ext cx="3823049" cy="53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1571612"/>
            <a:ext cx="5186242" cy="3570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18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008225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Содержимое 11" descr="2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163176" y="214290"/>
            <a:ext cx="2980824" cy="4105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Pasha\Desktop\моя аттестация\6 слайд\2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-285776"/>
            <a:ext cx="3357586" cy="4622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71670" y="3786189"/>
            <a:ext cx="4854616" cy="3071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2014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0" y="-357214"/>
            <a:ext cx="3166427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4" descr="img84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316" y="2714620"/>
            <a:ext cx="3010684" cy="4143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214290"/>
            <a:ext cx="5029157" cy="300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3714752"/>
            <a:ext cx="5213355" cy="3327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846980"/>
          </a:xfrm>
        </p:spPr>
        <p:txBody>
          <a:bodyPr>
            <a:normAutofit/>
          </a:bodyPr>
          <a:lstStyle/>
          <a:p>
            <a:r>
              <a:rPr lang="ru-RU" sz="2400" i="1" dirty="0" smtClean="0"/>
              <a:t>7. Результаты участия обучающихся во внеурочной деятельности по преподаваемой  дисциплине</a:t>
            </a:r>
            <a:endParaRPr lang="ru-RU" sz="24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8244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i="1" u="sng" dirty="0" smtClean="0"/>
              <a:t>Региональный уровень:</a:t>
            </a:r>
          </a:p>
          <a:p>
            <a:r>
              <a:rPr lang="ru-RU" sz="2000" i="1" dirty="0" smtClean="0"/>
              <a:t>Подготовила студента на Республиканский конкурс «Лучший студент ССУЗ Республики Мордовия – 2012»  победившего в номинации «За правильную и активную жизненную позицию». </a:t>
            </a:r>
            <a:r>
              <a:rPr lang="ru-RU" sz="2000" i="1" dirty="0" smtClean="0">
                <a:solidFill>
                  <a:srgbClr val="FF0000"/>
                </a:solidFill>
              </a:rPr>
              <a:t>(Грамота)</a:t>
            </a:r>
          </a:p>
          <a:p>
            <a:r>
              <a:rPr lang="ru-RU" sz="2000" i="1" dirty="0" smtClean="0"/>
              <a:t>Подготовила студента  на заочный конкурс видеофильмов (видеороликов) среди студентов </a:t>
            </a:r>
            <a:r>
              <a:rPr lang="ru-RU" sz="2000" i="1" dirty="0" err="1" smtClean="0"/>
              <a:t>ССУЗов</a:t>
            </a:r>
            <a:r>
              <a:rPr lang="ru-RU" sz="2000" i="1" dirty="0" smtClean="0"/>
              <a:t> Республики Мордовия. </a:t>
            </a:r>
            <a:r>
              <a:rPr lang="ru-RU" sz="2000" i="1" dirty="0" smtClean="0">
                <a:solidFill>
                  <a:srgbClr val="FF0000"/>
                </a:solidFill>
              </a:rPr>
              <a:t>(Диплом за 3 место) </a:t>
            </a:r>
          </a:p>
          <a:p>
            <a:r>
              <a:rPr lang="ru-RU" sz="2000" i="1" dirty="0" smtClean="0"/>
              <a:t>Подготовила двух участников на заочный конкурс исследовательских работ студентов ССУЗ Республики Мордовия «Студенческие исследования – 2015». </a:t>
            </a:r>
            <a:r>
              <a:rPr lang="ru-RU" sz="2000" i="1" dirty="0" smtClean="0">
                <a:solidFill>
                  <a:srgbClr val="FF0000"/>
                </a:solidFill>
              </a:rPr>
              <a:t>(Сертификат) </a:t>
            </a:r>
          </a:p>
          <a:p>
            <a:r>
              <a:rPr lang="ru-RU" sz="2000" i="1" dirty="0" smtClean="0"/>
              <a:t>Подготовила участника Республиканского заочного конкурса видеороликов «Студенческая мозаика» </a:t>
            </a:r>
            <a:r>
              <a:rPr lang="ru-RU" sz="2000" i="1" dirty="0" smtClean="0">
                <a:solidFill>
                  <a:srgbClr val="FF0000"/>
                </a:solidFill>
              </a:rPr>
              <a:t>(Грамота и сертификат) </a:t>
            </a:r>
            <a:endParaRPr lang="ru-RU" sz="20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2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00042"/>
            <a:ext cx="4010946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7999" y="1285861"/>
            <a:ext cx="5586001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11" descr="234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500034" y="2507725"/>
            <a:ext cx="3370483" cy="4350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Содержимое 12" descr="5432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286380" y="2425689"/>
            <a:ext cx="3243436" cy="4432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500562" cy="2961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0"/>
            <a:ext cx="4572000" cy="2830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tbUu9s-ThdA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85852" y="2424112"/>
            <a:ext cx="3136565" cy="4433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вальков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86380" y="2424112"/>
            <a:ext cx="3141297" cy="4433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0"/>
            <a:ext cx="4429156" cy="2720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5720" y="0"/>
            <a:ext cx="8443914" cy="1143000"/>
          </a:xfrm>
        </p:spPr>
        <p:txBody>
          <a:bodyPr>
            <a:normAutofit fontScale="90000"/>
          </a:bodyPr>
          <a:lstStyle/>
          <a:p>
            <a:r>
              <a:rPr lang="ru-RU" i="1" dirty="0" smtClean="0"/>
              <a:t>Характеристика представления </a:t>
            </a:r>
            <a:endParaRPr lang="ru-RU" i="1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078824"/>
            <a:ext cx="4071934" cy="5779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071546"/>
            <a:ext cx="4199162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52994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632666"/>
          </a:xfrm>
        </p:spPr>
        <p:txBody>
          <a:bodyPr>
            <a:normAutofit/>
          </a:bodyPr>
          <a:lstStyle/>
          <a:p>
            <a:r>
              <a:rPr lang="ru-RU" sz="2400" i="1" dirty="0" smtClean="0"/>
              <a:t>8. Наличие  авторских программ, методических разработок</a:t>
            </a:r>
            <a:endParaRPr lang="ru-RU" sz="24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143536"/>
          </a:xfrm>
        </p:spPr>
        <p:txBody>
          <a:bodyPr>
            <a:normAutofit fontScale="92500" lnSpcReduction="20000"/>
          </a:bodyPr>
          <a:lstStyle/>
          <a:p>
            <a:r>
              <a:rPr lang="ru-RU" sz="2000" b="1" i="1" dirty="0" smtClean="0"/>
              <a:t>Авторские рабочие программы с внешней рецензией по  учебным дисциплинам: </a:t>
            </a:r>
          </a:p>
          <a:p>
            <a:pPr>
              <a:buFontTx/>
              <a:buChar char="-"/>
            </a:pPr>
            <a:r>
              <a:rPr lang="ru-RU" sz="2000" i="1" dirty="0" smtClean="0"/>
              <a:t>Математика: алгебра и начала математического анализа, геометрия </a:t>
            </a:r>
          </a:p>
          <a:p>
            <a:pPr>
              <a:buFontTx/>
              <a:buChar char="-"/>
            </a:pPr>
            <a:r>
              <a:rPr lang="ru-RU" sz="2000" i="1" dirty="0" smtClean="0"/>
              <a:t>Информатика  </a:t>
            </a:r>
          </a:p>
          <a:p>
            <a:pPr>
              <a:buFontTx/>
              <a:buChar char="-"/>
            </a:pPr>
            <a:r>
              <a:rPr lang="ru-RU" sz="2000" i="1" dirty="0" smtClean="0"/>
              <a:t>Математика </a:t>
            </a:r>
          </a:p>
          <a:p>
            <a:pPr>
              <a:buFontTx/>
              <a:buChar char="-"/>
            </a:pPr>
            <a:r>
              <a:rPr lang="ru-RU" sz="2000" i="1" dirty="0" smtClean="0"/>
              <a:t>Информационные технологии в профессиональной деятельности </a:t>
            </a:r>
          </a:p>
          <a:p>
            <a:r>
              <a:rPr lang="ru-RU" sz="2000" b="1" i="1" dirty="0" smtClean="0"/>
              <a:t>Комплекс учебно-методических средств с внешней рецензией по учебным дисциплинам: </a:t>
            </a:r>
          </a:p>
          <a:p>
            <a:pPr>
              <a:buFontTx/>
              <a:buChar char="-"/>
            </a:pPr>
            <a:r>
              <a:rPr lang="ru-RU" sz="2000" i="1" dirty="0" smtClean="0"/>
              <a:t>Математика: алгебра и начала математического анализа, геометрия </a:t>
            </a:r>
          </a:p>
          <a:p>
            <a:pPr>
              <a:buFontTx/>
              <a:buChar char="-"/>
            </a:pPr>
            <a:r>
              <a:rPr lang="ru-RU" sz="2000" i="1" dirty="0" smtClean="0"/>
              <a:t>Информатика</a:t>
            </a:r>
          </a:p>
          <a:p>
            <a:r>
              <a:rPr lang="ru-RU" sz="2000" b="1" i="1" dirty="0" smtClean="0"/>
              <a:t>Комплект контрольно-оценочных средств с внешней рецензией по учебным дисциплинам: </a:t>
            </a:r>
          </a:p>
          <a:p>
            <a:pPr>
              <a:buFontTx/>
              <a:buChar char="-"/>
            </a:pPr>
            <a:r>
              <a:rPr lang="ru-RU" sz="2000" i="1" dirty="0" smtClean="0"/>
              <a:t>Математика: алгебра и начала математического анализа, геометрия </a:t>
            </a:r>
          </a:p>
          <a:p>
            <a:pPr>
              <a:buFontTx/>
              <a:buChar char="-"/>
            </a:pPr>
            <a:r>
              <a:rPr lang="ru-RU" sz="2000" i="1" dirty="0" smtClean="0"/>
              <a:t>Информатика</a:t>
            </a:r>
          </a:p>
          <a:p>
            <a:pPr>
              <a:buFontTx/>
              <a:buChar char="-"/>
            </a:pPr>
            <a:r>
              <a:rPr lang="ru-RU" sz="2000" i="1" dirty="0" smtClean="0"/>
              <a:t>Математика </a:t>
            </a:r>
          </a:p>
          <a:p>
            <a:pPr>
              <a:buFontTx/>
              <a:buChar char="-"/>
            </a:pPr>
            <a:endParaRPr lang="ru-RU" sz="2000" i="1" dirty="0" smtClean="0"/>
          </a:p>
          <a:p>
            <a:pPr>
              <a:buFontTx/>
              <a:buChar char="-"/>
            </a:pPr>
            <a:endParaRPr lang="ru-RU" sz="2000" i="1" dirty="0" smtClean="0"/>
          </a:p>
          <a:p>
            <a:pPr>
              <a:buNone/>
            </a:pPr>
            <a:endParaRPr lang="ru-RU" sz="2000" i="1" dirty="0" smtClean="0"/>
          </a:p>
          <a:p>
            <a:pPr>
              <a:buNone/>
            </a:pPr>
            <a:endParaRPr lang="ru-RU" sz="2000" i="1" dirty="0" smtClean="0">
              <a:latin typeface="+mj-lt"/>
            </a:endParaRPr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45272"/>
            <a:ext cx="4786314" cy="6812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285860"/>
            <a:ext cx="4961649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19345"/>
            <a:ext cx="4572000" cy="6495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07257"/>
            <a:ext cx="4572000" cy="6507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76330"/>
            <a:ext cx="4572000" cy="5695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390572"/>
            <a:ext cx="4572000" cy="6038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3249" y="142852"/>
            <a:ext cx="4640751" cy="6500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95"/>
            <a:ext cx="4663769" cy="6500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4572000" cy="6091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0638" y="214290"/>
            <a:ext cx="4653362" cy="6500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29600" cy="489790"/>
          </a:xfrm>
        </p:spPr>
        <p:txBody>
          <a:bodyPr>
            <a:normAutofit/>
          </a:bodyPr>
          <a:lstStyle/>
          <a:p>
            <a:r>
              <a:rPr lang="ru-RU" sz="2400" b="1" i="1" dirty="0" smtClean="0"/>
              <a:t>9. Результаты работы в качестве куратора </a:t>
            </a:r>
            <a:endParaRPr lang="ru-RU" sz="24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072098"/>
          </a:xfrm>
        </p:spPr>
        <p:txBody>
          <a:bodyPr>
            <a:normAutofit fontScale="70000" lnSpcReduction="20000"/>
          </a:bodyPr>
          <a:lstStyle/>
          <a:p>
            <a:pPr algn="just">
              <a:buFont typeface="Times New Roman" pitchFamily="18" charset="0"/>
              <a:buNone/>
            </a:pPr>
            <a:r>
              <a:rPr lang="ru-RU" sz="2800" b="1" i="1" dirty="0" smtClean="0"/>
              <a:t>2012-2015гг</a:t>
            </a:r>
            <a:r>
              <a:rPr lang="ru-RU" sz="2800" i="1" dirty="0" smtClean="0"/>
              <a:t> – куратор группы специальности «Механизация сельского хозяйства»</a:t>
            </a:r>
          </a:p>
          <a:p>
            <a:pPr algn="just">
              <a:buFont typeface="Times New Roman" pitchFamily="18" charset="0"/>
              <a:buNone/>
            </a:pPr>
            <a:r>
              <a:rPr lang="ru-RU" sz="2800" b="1" i="1" dirty="0" smtClean="0"/>
              <a:t>2016 г </a:t>
            </a:r>
            <a:r>
              <a:rPr lang="ru-RU" sz="2800" i="1" dirty="0" smtClean="0"/>
              <a:t>– куратор группы специальности «Агрономия» </a:t>
            </a:r>
          </a:p>
          <a:p>
            <a:pPr>
              <a:buFont typeface="Times New Roman" pitchFamily="18" charset="0"/>
              <a:buNone/>
            </a:pPr>
            <a:r>
              <a:rPr lang="ru-RU" sz="2800" i="1" dirty="0" smtClean="0"/>
              <a:t>	Реализуются 9 показателей:</a:t>
            </a:r>
          </a:p>
          <a:p>
            <a:pPr>
              <a:buFont typeface="Arial" charset="0"/>
              <a:buAutoNum type="arabicPeriod"/>
            </a:pPr>
            <a:r>
              <a:rPr lang="ru-RU" sz="2800" i="1" dirty="0" smtClean="0"/>
              <a:t>наличие системы воспитательной работы;</a:t>
            </a:r>
          </a:p>
          <a:p>
            <a:pPr>
              <a:buFont typeface="Arial" charset="0"/>
              <a:buAutoNum type="arabicPeriod"/>
            </a:pPr>
            <a:r>
              <a:rPr lang="ru-RU" sz="2800" i="1" dirty="0" smtClean="0"/>
              <a:t>наличие системы самоуправления в группе;</a:t>
            </a:r>
          </a:p>
          <a:p>
            <a:pPr>
              <a:buFont typeface="Arial" charset="0"/>
              <a:buAutoNum type="arabicPeriod"/>
            </a:pPr>
            <a:r>
              <a:rPr lang="ru-RU" sz="2800" i="1" dirty="0" smtClean="0"/>
              <a:t>динамика межличностных отношений;</a:t>
            </a:r>
          </a:p>
          <a:p>
            <a:pPr>
              <a:buFont typeface="Arial" charset="0"/>
              <a:buAutoNum type="arabicPeriod"/>
            </a:pPr>
            <a:r>
              <a:rPr lang="ru-RU" sz="2800" i="1" dirty="0" smtClean="0"/>
              <a:t>уменьшение количества правонарушений;</a:t>
            </a:r>
          </a:p>
          <a:p>
            <a:pPr>
              <a:buFont typeface="Arial" charset="0"/>
              <a:buAutoNum type="arabicPeriod"/>
            </a:pPr>
            <a:r>
              <a:rPr lang="ru-RU" sz="2800" i="1" dirty="0" smtClean="0"/>
              <a:t>участие группы в жизни техникума;</a:t>
            </a:r>
          </a:p>
          <a:p>
            <a:pPr>
              <a:buFont typeface="Arial" charset="0"/>
              <a:buAutoNum type="arabicPeriod"/>
            </a:pPr>
            <a:r>
              <a:rPr lang="ru-RU" sz="2800" i="1" dirty="0" smtClean="0"/>
              <a:t>отлаженная система взаимодействия с родителями;</a:t>
            </a:r>
          </a:p>
          <a:p>
            <a:pPr>
              <a:buFont typeface="Arial" charset="0"/>
              <a:buAutoNum type="arabicPeriod"/>
            </a:pPr>
            <a:r>
              <a:rPr lang="ru-RU" sz="2800" i="1" dirty="0" smtClean="0"/>
              <a:t>отсутствие жалоб родителей;</a:t>
            </a:r>
          </a:p>
          <a:p>
            <a:pPr>
              <a:buFont typeface="Arial" charset="0"/>
              <a:buAutoNum type="arabicPeriod"/>
            </a:pPr>
            <a:r>
              <a:rPr lang="ru-RU" sz="2800" i="1" dirty="0" smtClean="0"/>
              <a:t>реализация </a:t>
            </a:r>
            <a:r>
              <a:rPr lang="ru-RU" sz="2800" i="1" dirty="0" err="1" smtClean="0"/>
              <a:t>здоровьесберегающих</a:t>
            </a:r>
            <a:r>
              <a:rPr lang="ru-RU" sz="2800" i="1" dirty="0" smtClean="0"/>
              <a:t> технологий;</a:t>
            </a:r>
          </a:p>
          <a:p>
            <a:pPr>
              <a:buFont typeface="Arial" charset="0"/>
              <a:buAutoNum type="arabicPeriod"/>
            </a:pPr>
            <a:r>
              <a:rPr lang="ru-RU" sz="2800" i="1" dirty="0" smtClean="0"/>
              <a:t>духовно-нравственное воспитание и народные традиции.</a:t>
            </a:r>
          </a:p>
          <a:p>
            <a:pPr algn="just">
              <a:buFont typeface="Times New Roman" pitchFamily="18" charset="0"/>
              <a:buNone/>
            </a:pPr>
            <a:endParaRPr lang="ru-RU" sz="2800" i="1" dirty="0" smtClean="0"/>
          </a:p>
          <a:p>
            <a:pPr algn="just">
              <a:buFont typeface="Times New Roman" pitchFamily="18" charset="0"/>
              <a:buNone/>
            </a:pPr>
            <a:r>
              <a:rPr lang="ru-RU" sz="2800" i="1" dirty="0" smtClean="0"/>
              <a:t>	В результатах работы в качестве куратора по основным направлениям   деятельности отмечалась положительная динамика.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оороо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-285776"/>
            <a:ext cx="3459501" cy="4786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Pasha\Desktop\моя аттестация\rdwrbAFwbZ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-285776"/>
            <a:ext cx="3499967" cy="4783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3714752"/>
            <a:ext cx="5357850" cy="3420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85728"/>
            <a:ext cx="8229600" cy="489790"/>
          </a:xfrm>
        </p:spPr>
        <p:txBody>
          <a:bodyPr>
            <a:normAutofit/>
          </a:bodyPr>
          <a:lstStyle/>
          <a:p>
            <a:r>
              <a:rPr lang="ru-RU" sz="2400" b="1" i="1" dirty="0" smtClean="0"/>
              <a:t>10. Наличие публикаций</a:t>
            </a:r>
            <a:endParaRPr lang="ru-RU" sz="2400" b="1" i="1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468563"/>
            <a:ext cx="3212359" cy="438943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10815" y="0"/>
            <a:ext cx="3233186" cy="4286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1" name="Picture 5" descr="C:\Users\Pasha\Pictures\img0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1857364"/>
            <a:ext cx="3376613" cy="2876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85720" y="785794"/>
            <a:ext cx="607223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/>
              <a:t>Публикация в сборнике «Диалог финно-угорских языков и культур» на тему «Формирование этнокультурного самосознания студентов». 2012 год . 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926" y="3717469"/>
            <a:ext cx="5072098" cy="3140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468563"/>
            <a:ext cx="3253207" cy="438943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3203" y="0"/>
            <a:ext cx="3630797" cy="450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 descr="C:\Users\Pasha\Pictures\img0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071678"/>
            <a:ext cx="5550324" cy="1857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0" y="285729"/>
            <a:ext cx="55721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/>
              <a:t>Публикация в сборнике «Актуальные аспекты формирования инновационного образовательного пространства» на тему «Формирование патриотизма через работу клуба интернациональной дружбы». 2013 год. 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0298" y="3584560"/>
            <a:ext cx="5330634" cy="327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i="1" dirty="0" smtClean="0"/>
              <a:t>Представление собственного инновационного педагогического опыта.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http://tatiana1606.wixsite.com/gord</a:t>
            </a:r>
            <a:r>
              <a:rPr lang="ru-RU" dirty="0" smtClean="0"/>
              <a:t>  </a:t>
            </a:r>
          </a:p>
          <a:p>
            <a:endParaRPr lang="ru-RU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3444" y="2428868"/>
            <a:ext cx="8554276" cy="421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98146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489790"/>
          </a:xfrm>
        </p:spPr>
        <p:txBody>
          <a:bodyPr>
            <a:normAutofit/>
          </a:bodyPr>
          <a:lstStyle/>
          <a:p>
            <a:r>
              <a:rPr lang="ru-RU" sz="2400" b="1" i="1" dirty="0" smtClean="0"/>
              <a:t>11. Участие  педагога  в профессиональных конкурсах </a:t>
            </a:r>
            <a:endParaRPr lang="ru-RU" sz="24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110178"/>
          </a:xfrm>
        </p:spPr>
        <p:txBody>
          <a:bodyPr/>
          <a:lstStyle/>
          <a:p>
            <a:pPr>
              <a:buNone/>
            </a:pPr>
            <a:r>
              <a:rPr lang="ru-RU" sz="1800" i="1" u="sng" dirty="0" smtClean="0"/>
              <a:t>Республиканский уровень</a:t>
            </a:r>
          </a:p>
          <a:p>
            <a:r>
              <a:rPr lang="ru-RU" sz="1800" i="1" dirty="0" smtClean="0"/>
              <a:t>Участие в конкурсном отборе образовательных учреждений НПО и СПО Республики Мордовия, активно внедряющих образовательные программы выдвигаемые на присуждение премии Главы Республики Мордовия. (Диплом за 1 место, денежная премия 2 млн. руб.) </a:t>
            </a:r>
          </a:p>
          <a:p>
            <a:r>
              <a:rPr lang="ru-RU" sz="1800" i="1" dirty="0" smtClean="0"/>
              <a:t>Участие в Республиканском конкурсе "Лучший молодой преподаватель профессиональных образовательных организаций РМ» . 2015 год </a:t>
            </a:r>
          </a:p>
          <a:p>
            <a:endParaRPr lang="ru-RU" sz="1800" i="1" dirty="0" smtClean="0"/>
          </a:p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876"/>
            <a:ext cx="4641851" cy="2854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1341" y="3571876"/>
            <a:ext cx="4902659" cy="2927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918418"/>
          </a:xfrm>
        </p:spPr>
        <p:txBody>
          <a:bodyPr>
            <a:normAutofit fontScale="90000"/>
          </a:bodyPr>
          <a:lstStyle/>
          <a:p>
            <a:r>
              <a:rPr lang="ru-RU" sz="2400" i="1" dirty="0" smtClean="0"/>
              <a:t>12. Выступления на научно-практических конференциях, педагогических чтениях, семинарах, секциях, методических объединениях</a:t>
            </a:r>
            <a:endParaRPr lang="ru-RU" sz="2400" i="1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4857784"/>
          </a:xfrm>
        </p:spPr>
        <p:txBody>
          <a:bodyPr>
            <a:noAutofit/>
          </a:bodyPr>
          <a:lstStyle/>
          <a:p>
            <a:pPr lvl="0">
              <a:buNone/>
            </a:pPr>
            <a:r>
              <a:rPr lang="ru-RU" sz="1400" b="1" i="1" u="sng" dirty="0" smtClean="0"/>
              <a:t>Всероссийский уровень </a:t>
            </a:r>
          </a:p>
          <a:p>
            <a:pPr lvl="0"/>
            <a:r>
              <a:rPr lang="ru-RU" sz="1400" b="1" i="1" dirty="0" smtClean="0"/>
              <a:t>Участвовала во Всероссийском семинаре «Активизация взаимодействия музея с учебно-воспитательным процессом по вовлечению обучающихся в научно-исследовательскую работу», посвященного 1000-летию единения мордовского народа с народами Российского государства. 2011 год. </a:t>
            </a:r>
            <a:r>
              <a:rPr lang="ru-RU" sz="1400" b="1" i="1" dirty="0" smtClean="0">
                <a:solidFill>
                  <a:srgbClr val="FF0000"/>
                </a:solidFill>
              </a:rPr>
              <a:t>Диплом за активное участие. </a:t>
            </a:r>
            <a:endParaRPr lang="ru-RU" sz="1400" b="1" i="1" dirty="0" smtClean="0"/>
          </a:p>
          <a:p>
            <a:pPr lvl="0"/>
            <a:r>
              <a:rPr lang="ru-RU" sz="1400" b="1" i="1" dirty="0" smtClean="0"/>
              <a:t>Участвовала в </a:t>
            </a:r>
            <a:r>
              <a:rPr lang="en-US" sz="1400" b="1" i="1" dirty="0" smtClean="0"/>
              <a:t>III </a:t>
            </a:r>
            <a:r>
              <a:rPr lang="ru-RU" sz="1400" b="1" i="1" dirty="0" smtClean="0"/>
              <a:t>Всероссийской научно-практической конференции «Диалог финно-угорских языков и культур». 2012 год. </a:t>
            </a:r>
            <a:r>
              <a:rPr lang="ru-RU" sz="1400" b="1" i="1" dirty="0" smtClean="0">
                <a:solidFill>
                  <a:srgbClr val="FF0000"/>
                </a:solidFill>
              </a:rPr>
              <a:t>Сертификат участника. </a:t>
            </a:r>
            <a:endParaRPr lang="ru-RU" sz="1400" b="1" i="1" dirty="0" smtClean="0"/>
          </a:p>
          <a:p>
            <a:pPr lvl="0"/>
            <a:r>
              <a:rPr lang="ru-RU" sz="1400" b="1" i="1" dirty="0" smtClean="0"/>
              <a:t> Участвовала в </a:t>
            </a:r>
            <a:r>
              <a:rPr lang="en-US" sz="1400" b="1" i="1" dirty="0" smtClean="0"/>
              <a:t>III </a:t>
            </a:r>
            <a:r>
              <a:rPr lang="ru-RU" sz="1400" b="1" i="1" dirty="0" smtClean="0"/>
              <a:t>Всероссийской научно-практической конференции «Диалог финно-угорских языков и культур» в секции «Этнокультурное наследие». </a:t>
            </a:r>
            <a:r>
              <a:rPr lang="ru-RU" sz="1400" b="1" i="1" dirty="0" smtClean="0">
                <a:solidFill>
                  <a:srgbClr val="FF0000"/>
                </a:solidFill>
              </a:rPr>
              <a:t>Диплом 3 степени.</a:t>
            </a:r>
            <a:r>
              <a:rPr lang="ru-RU" sz="1400" b="1" i="1" dirty="0" smtClean="0"/>
              <a:t> 2012 год</a:t>
            </a:r>
            <a:r>
              <a:rPr lang="ru-RU" sz="1400" b="1" i="1" dirty="0" smtClean="0"/>
              <a:t>.</a:t>
            </a:r>
          </a:p>
          <a:p>
            <a:pPr lvl="0"/>
            <a:r>
              <a:rPr lang="ru-RU" sz="1400" b="1" i="1" dirty="0" smtClean="0"/>
              <a:t> </a:t>
            </a:r>
            <a:r>
              <a:rPr lang="ru-RU" sz="1400" b="1" i="1" dirty="0" smtClean="0"/>
              <a:t>Участвовала во Всероссийской научно-практической конференции «Актуальность использования интегрированных технологий в образовательном процессе»2014 г. </a:t>
            </a:r>
            <a:r>
              <a:rPr lang="ru-RU" sz="1400" b="1" i="1" dirty="0" smtClean="0">
                <a:solidFill>
                  <a:srgbClr val="FF0000"/>
                </a:solidFill>
              </a:rPr>
              <a:t>Сертификат участника. </a:t>
            </a:r>
          </a:p>
          <a:p>
            <a:pPr lvl="0"/>
            <a:r>
              <a:rPr lang="ru-RU" sz="1400" b="1" i="1" dirty="0" smtClean="0"/>
              <a:t>Участвовала во Всероссийской научно-практической конференции «Актуальность использования интегрированных технологий в образовательном процессе. 2015 г. </a:t>
            </a:r>
            <a:r>
              <a:rPr lang="ru-RU" sz="1400" b="1" i="1" dirty="0" smtClean="0">
                <a:solidFill>
                  <a:srgbClr val="FF0000"/>
                </a:solidFill>
              </a:rPr>
              <a:t>Сертификат участника.</a:t>
            </a:r>
          </a:p>
          <a:p>
            <a:pPr>
              <a:buNone/>
            </a:pPr>
            <a:r>
              <a:rPr lang="ru-RU" sz="1400" b="1" i="1" u="sng" dirty="0" smtClean="0"/>
              <a:t>Всероссийский с международным участием</a:t>
            </a:r>
            <a:endParaRPr lang="ru-RU" sz="1400" b="1" i="1" u="sng" dirty="0" smtClean="0"/>
          </a:p>
          <a:p>
            <a:r>
              <a:rPr lang="ru-RU" sz="1400" b="1" i="1" dirty="0" smtClean="0"/>
              <a:t>Участвовала </a:t>
            </a:r>
            <a:r>
              <a:rPr lang="ru-RU" sz="1400" b="1" i="1" dirty="0" smtClean="0"/>
              <a:t>в </a:t>
            </a:r>
            <a:r>
              <a:rPr lang="en-US" sz="1400" b="1" i="1" dirty="0" smtClean="0"/>
              <a:t>II</a:t>
            </a:r>
            <a:r>
              <a:rPr lang="ru-RU" sz="1400" b="1" i="1" dirty="0" smtClean="0"/>
              <a:t> Всероссийской научно-практической конференции с международным участием «Актуальные аспекты инновационного образовательного пространства». 2013 год. </a:t>
            </a:r>
            <a:r>
              <a:rPr lang="ru-RU" sz="1400" b="1" i="1" dirty="0" smtClean="0">
                <a:solidFill>
                  <a:srgbClr val="FF0000"/>
                </a:solidFill>
              </a:rPr>
              <a:t>Сертификат участника.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>
              <a:buNone/>
            </a:pPr>
            <a:r>
              <a:rPr lang="ru-RU" b="1" i="1" u="sng" dirty="0" smtClean="0"/>
              <a:t>Республиканский уровень </a:t>
            </a:r>
          </a:p>
          <a:p>
            <a:pPr lvl="0"/>
            <a:r>
              <a:rPr lang="ru-RU" b="1" i="1" dirty="0" smtClean="0"/>
              <a:t>Участвовала в Республиканском методическом объединении преподавателей информатики и информационных технологий. 2012 год. </a:t>
            </a:r>
            <a:r>
              <a:rPr lang="ru-RU" b="1" i="1" dirty="0" smtClean="0">
                <a:solidFill>
                  <a:srgbClr val="FF0000"/>
                </a:solidFill>
              </a:rPr>
              <a:t>Благодарственное письмо. </a:t>
            </a:r>
          </a:p>
          <a:p>
            <a:pPr lvl="0"/>
            <a:r>
              <a:rPr lang="ru-RU" b="1" i="1" dirty="0" smtClean="0"/>
              <a:t>Участвовала в методическом объединении руководителей физического воспитания, преподавателей-организаторов ОБЖ средних специальных учебных заведений Республики Мордовия. 2012 год. </a:t>
            </a:r>
            <a:r>
              <a:rPr lang="ru-RU" b="1" i="1" dirty="0" smtClean="0">
                <a:solidFill>
                  <a:srgbClr val="FF0000"/>
                </a:solidFill>
              </a:rPr>
              <a:t>Грамота за участие. </a:t>
            </a:r>
            <a:endParaRPr lang="ru-RU" b="1" i="1" dirty="0" smtClean="0"/>
          </a:p>
          <a:p>
            <a:r>
              <a:rPr lang="ru-RU" b="1" i="1" dirty="0" smtClean="0"/>
              <a:t>Участвовала в методическом объединении преподавателей математических дисциплин и физики.  «Профессиональная направленность в организации самостоятельной работы на уроках физики и математики» 2015г. </a:t>
            </a:r>
            <a:r>
              <a:rPr lang="ru-RU" b="1" i="1" dirty="0" smtClean="0">
                <a:solidFill>
                  <a:srgbClr val="FF0000"/>
                </a:solidFill>
              </a:rPr>
              <a:t>Сертификат участника</a:t>
            </a: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010400"/>
          </a:xfrm>
        </p:spPr>
        <p:txBody>
          <a:bodyPr>
            <a:normAutofit fontScale="90000"/>
          </a:bodyPr>
          <a:lstStyle/>
          <a:p>
            <a:r>
              <a:rPr lang="ru-RU" sz="2400" i="1" dirty="0" smtClean="0"/>
              <a:t>12. Выступления на научно-практических конференциях, педагогических чтениях, семинарах, секциях, методических объединениях</a:t>
            </a:r>
            <a:endParaRPr lang="ru-RU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77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1142984"/>
            <a:ext cx="3849019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Pasha\Desktop\портфолио\img7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0"/>
            <a:ext cx="3571864" cy="2113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2083" y="2214554"/>
            <a:ext cx="5141917" cy="3373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78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57232"/>
            <a:ext cx="3833809" cy="53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6331" y="1500174"/>
            <a:ext cx="5427669" cy="3662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4" y="3913361"/>
            <a:ext cx="4286280" cy="2944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782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500306"/>
            <a:ext cx="3857620" cy="4572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3" descr="77.долгачев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9256" y="0"/>
            <a:ext cx="3714744" cy="4417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5036273" cy="2911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94296" y="3594201"/>
            <a:ext cx="4749704" cy="3263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3" descr="гр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28794" y="0"/>
            <a:ext cx="5114146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71876"/>
            <a:ext cx="4794181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78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0"/>
            <a:ext cx="2928926" cy="4096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994138"/>
            <a:ext cx="4474406" cy="2863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3" descr="img78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132" y="2502426"/>
            <a:ext cx="3143240" cy="4355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0"/>
            <a:ext cx="4429156" cy="3085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928670"/>
            <a:ext cx="6674103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i="1" dirty="0" smtClean="0"/>
              <a:t>13. Проведение открытых уроков, мастер-классов, мероприятий</a:t>
            </a:r>
            <a:endParaRPr lang="ru-RU" sz="24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1800" i="1" u="sng" dirty="0" smtClean="0"/>
              <a:t>Республиканский уровень</a:t>
            </a:r>
          </a:p>
          <a:p>
            <a:r>
              <a:rPr lang="ru-RU" sz="1800" i="1" dirty="0" smtClean="0"/>
              <a:t>Мастер-класс по учебной дисциплине «Математика» 27. 03. 15 </a:t>
            </a:r>
            <a:endParaRPr lang="ru-RU" sz="1800" i="1" dirty="0"/>
          </a:p>
          <a:p>
            <a:pPr>
              <a:buNone/>
            </a:pPr>
            <a:r>
              <a:rPr lang="ru-RU" sz="1800" i="1" u="sng" dirty="0" smtClean="0"/>
              <a:t>На уровне образовательной организации </a:t>
            </a:r>
          </a:p>
          <a:p>
            <a:r>
              <a:rPr lang="ru-RU" sz="1800" i="1" dirty="0" smtClean="0"/>
              <a:t>Открытые уроки по математике : </a:t>
            </a:r>
          </a:p>
          <a:p>
            <a:pPr>
              <a:buNone/>
            </a:pPr>
            <a:r>
              <a:rPr lang="ru-RU" sz="1800" i="1" dirty="0" smtClean="0"/>
              <a:t>- «Цилиндр» </a:t>
            </a:r>
          </a:p>
          <a:p>
            <a:pPr>
              <a:buNone/>
            </a:pPr>
            <a:r>
              <a:rPr lang="ru-RU" sz="1800" i="1" dirty="0" smtClean="0"/>
              <a:t>- «Сфера»</a:t>
            </a:r>
          </a:p>
          <a:p>
            <a:pPr>
              <a:buNone/>
            </a:pPr>
            <a:r>
              <a:rPr lang="ru-RU" sz="1800" i="1" dirty="0" smtClean="0"/>
              <a:t>- «Конус» </a:t>
            </a:r>
          </a:p>
          <a:p>
            <a:r>
              <a:rPr lang="ru-RU" sz="1800" i="1" dirty="0" smtClean="0"/>
              <a:t>Открытые уроки по информатике:</a:t>
            </a:r>
          </a:p>
          <a:p>
            <a:pPr>
              <a:buNone/>
            </a:pPr>
            <a:r>
              <a:rPr lang="ru-RU" sz="1800" i="1" dirty="0" smtClean="0"/>
              <a:t>- «Поиск информации в Интернете» </a:t>
            </a:r>
          </a:p>
          <a:p>
            <a:pPr>
              <a:buNone/>
            </a:pPr>
            <a:r>
              <a:rPr lang="ru-RU" sz="1800" i="1" dirty="0" smtClean="0"/>
              <a:t>- «Редактирование и форматирование документов средствами текстового редактора»</a:t>
            </a:r>
          </a:p>
          <a:p>
            <a:pPr>
              <a:buFontTx/>
              <a:buChar char="-"/>
            </a:pPr>
            <a:endParaRPr lang="ru-RU" sz="1800" i="1" dirty="0" smtClean="0"/>
          </a:p>
          <a:p>
            <a:endParaRPr lang="ru-RU" sz="1800" i="1" dirty="0" smtClean="0"/>
          </a:p>
          <a:p>
            <a:pPr>
              <a:buNone/>
            </a:pPr>
            <a:endParaRPr lang="ru-RU" sz="180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i="1" dirty="0" smtClean="0">
                <a:cs typeface="Times New Roman" pitchFamily="18" charset="0"/>
              </a:rPr>
              <a:t>1</a:t>
            </a:r>
            <a:r>
              <a:rPr lang="ru-RU" sz="2800" i="1" dirty="0" smtClean="0">
                <a:cs typeface="Times New Roman" pitchFamily="18" charset="0"/>
              </a:rPr>
              <a:t>. Повышение квалификации, профессиональная переподготовка, обучение в аспирантуре</a:t>
            </a:r>
            <a:endParaRPr lang="ru-RU" sz="2800" i="1" dirty="0"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725488" algn="just"/>
            <a:r>
              <a:rPr lang="ru-RU" i="1" dirty="0" smtClean="0"/>
              <a:t>Мордовский Республиканский институт образования по дополнительной профессиональной программе «Форсайт среднего профессионального образования и новые практики» с 10 октября по 26 октября 2016 года. 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009486" cy="3284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3093823"/>
            <a:ext cx="6429388" cy="3764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418352"/>
          </a:xfrm>
        </p:spPr>
        <p:txBody>
          <a:bodyPr>
            <a:normAutofit/>
          </a:bodyPr>
          <a:lstStyle/>
          <a:p>
            <a:r>
              <a:rPr lang="ru-RU" sz="2400" i="1" dirty="0" smtClean="0"/>
              <a:t>14. Поощрения  в </a:t>
            </a:r>
            <a:r>
              <a:rPr lang="ru-RU" sz="2400" i="1" dirty="0" err="1" smtClean="0"/>
              <a:t>межаттестационный</a:t>
            </a:r>
            <a:r>
              <a:rPr lang="ru-RU" sz="2400" i="1" dirty="0" smtClean="0"/>
              <a:t> период </a:t>
            </a:r>
            <a:endParaRPr lang="ru-RU" sz="24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071546"/>
            <a:ext cx="8643998" cy="542928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b="1" i="1" u="sng" dirty="0" smtClean="0"/>
              <a:t>Республиканский уровень: </a:t>
            </a:r>
          </a:p>
          <a:p>
            <a:r>
              <a:rPr lang="ru-RU" sz="1800" i="1" dirty="0" smtClean="0"/>
              <a:t>Участие в соревнованиях по стрельбе из пневматической винтовки в рамках  Республиканского многоборья «Здоровый образ жизни педагога – залог успешного студента». 2012 год. </a:t>
            </a:r>
            <a:r>
              <a:rPr lang="ru-RU" sz="1800" i="1" dirty="0" smtClean="0">
                <a:solidFill>
                  <a:srgbClr val="FF0000"/>
                </a:solidFill>
              </a:rPr>
              <a:t>Грамота за 2 место.  </a:t>
            </a:r>
          </a:p>
          <a:p>
            <a:r>
              <a:rPr lang="ru-RU" sz="1800" i="1" dirty="0" smtClean="0"/>
              <a:t>Участие в </a:t>
            </a:r>
            <a:r>
              <a:rPr lang="en-US" sz="1800" i="1" dirty="0" smtClean="0"/>
              <a:t>II</a:t>
            </a:r>
            <a:r>
              <a:rPr lang="ru-RU" sz="1800" i="1" dirty="0" smtClean="0"/>
              <a:t> Республиканском многоборье «Здоровый образ жизни педагога – залог успешного студента». 2013 год. </a:t>
            </a:r>
            <a:r>
              <a:rPr lang="ru-RU" sz="1800" i="1" dirty="0" smtClean="0">
                <a:solidFill>
                  <a:srgbClr val="FF0000"/>
                </a:solidFill>
              </a:rPr>
              <a:t>Грамота за активное участие. </a:t>
            </a:r>
          </a:p>
          <a:p>
            <a:r>
              <a:rPr lang="ru-RU" sz="1800" i="1" dirty="0" smtClean="0"/>
              <a:t>Участие в личном первенстве по стрельбе из пневматической винтовки </a:t>
            </a:r>
            <a:r>
              <a:rPr lang="en-US" sz="1800" i="1" dirty="0" smtClean="0"/>
              <a:t>II</a:t>
            </a:r>
            <a:r>
              <a:rPr lang="ru-RU" sz="1800" i="1" dirty="0" smtClean="0"/>
              <a:t> Республиканского спортивного многоборья «Здоровый образ жизни педагога – залог успешного студента». 2013 год. </a:t>
            </a:r>
            <a:r>
              <a:rPr lang="ru-RU" sz="1800" i="1" dirty="0" smtClean="0">
                <a:solidFill>
                  <a:srgbClr val="FF0000"/>
                </a:solidFill>
              </a:rPr>
              <a:t>Диплом 2 степени. </a:t>
            </a:r>
          </a:p>
          <a:p>
            <a:r>
              <a:rPr lang="ru-RU" sz="1800" i="1" dirty="0" smtClean="0"/>
              <a:t>Участие в игровом блоке «Городки» </a:t>
            </a:r>
            <a:r>
              <a:rPr lang="en-US" sz="1800" i="1" dirty="0" smtClean="0"/>
              <a:t>II</a:t>
            </a:r>
            <a:r>
              <a:rPr lang="ru-RU" sz="1800" i="1" dirty="0" smtClean="0"/>
              <a:t> Республиканского спортивного многоборья «Здоровый образ жизни педагога – залог успешного студента». 2013 год. </a:t>
            </a:r>
            <a:r>
              <a:rPr lang="ru-RU" sz="1800" i="1" dirty="0" smtClean="0">
                <a:solidFill>
                  <a:srgbClr val="FF0000"/>
                </a:solidFill>
              </a:rPr>
              <a:t>Диплом 1 степени</a:t>
            </a:r>
            <a:r>
              <a:rPr lang="ru-RU" sz="1800" i="1" dirty="0" smtClean="0"/>
              <a:t>.</a:t>
            </a:r>
            <a:r>
              <a:rPr lang="ru-RU" sz="1800" i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ru-RU" sz="1800" i="1" dirty="0" smtClean="0">
                <a:solidFill>
                  <a:srgbClr val="FF0000"/>
                </a:solidFill>
              </a:rPr>
              <a:t>Благодарственное письмо </a:t>
            </a:r>
            <a:r>
              <a:rPr lang="ru-RU" sz="1800" i="1" dirty="0" smtClean="0"/>
              <a:t>за активное участие в Республиканской олимпиаде по безопасности жизнедеятельности среди </a:t>
            </a:r>
            <a:r>
              <a:rPr lang="ru-RU" sz="1800" i="1" dirty="0" err="1" smtClean="0"/>
              <a:t>ССУЗов</a:t>
            </a:r>
            <a:r>
              <a:rPr lang="ru-RU" sz="1800" i="1" dirty="0" smtClean="0"/>
              <a:t> Республики Мордовия. 2013 год. </a:t>
            </a:r>
          </a:p>
          <a:p>
            <a:r>
              <a:rPr lang="ru-RU" sz="1800" i="1" dirty="0" smtClean="0"/>
              <a:t>Участие в </a:t>
            </a:r>
            <a:r>
              <a:rPr lang="en-US" sz="1800" i="1" dirty="0" smtClean="0"/>
              <a:t>III </a:t>
            </a:r>
            <a:r>
              <a:rPr lang="ru-RU" sz="1800" i="1" dirty="0" smtClean="0"/>
              <a:t>Республиканском многоборье «Здоровый образ жизни педагога – залог успешного студента». 2014 год. </a:t>
            </a:r>
            <a:r>
              <a:rPr lang="ru-RU" sz="1800" i="1" dirty="0" smtClean="0">
                <a:solidFill>
                  <a:srgbClr val="FF0000"/>
                </a:solidFill>
              </a:rPr>
              <a:t>Сертификат участника.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632666"/>
          </a:xfrm>
        </p:spPr>
        <p:txBody>
          <a:bodyPr>
            <a:normAutofit/>
          </a:bodyPr>
          <a:lstStyle/>
          <a:p>
            <a:r>
              <a:rPr lang="ru-RU" sz="2400" i="1" dirty="0" smtClean="0"/>
              <a:t>14. Поощрения  в </a:t>
            </a:r>
            <a:r>
              <a:rPr lang="ru-RU" sz="2400" i="1" dirty="0" err="1" smtClean="0"/>
              <a:t>межаттестационный</a:t>
            </a:r>
            <a:r>
              <a:rPr lang="ru-RU" sz="2400" i="1" dirty="0" smtClean="0"/>
              <a:t> период 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500066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600" b="1" i="1" u="sng" dirty="0" smtClean="0"/>
              <a:t>Республиканский уровень:</a:t>
            </a:r>
          </a:p>
          <a:p>
            <a:r>
              <a:rPr lang="ru-RU" sz="1600" i="1" dirty="0" smtClean="0"/>
              <a:t>Участие в линейной туристической эстафете в рамках Республиканской оздоровительной акции «Быть здоровым модно!». 2014 год. </a:t>
            </a:r>
            <a:r>
              <a:rPr lang="ru-RU" sz="1600" i="1" dirty="0" smtClean="0">
                <a:solidFill>
                  <a:srgbClr val="FF0000"/>
                </a:solidFill>
              </a:rPr>
              <a:t>Грамота за 1 место</a:t>
            </a:r>
            <a:r>
              <a:rPr lang="ru-RU" sz="1600" i="1" dirty="0" smtClean="0"/>
              <a:t>. </a:t>
            </a:r>
          </a:p>
          <a:p>
            <a:r>
              <a:rPr lang="ru-RU" sz="1600" i="1" dirty="0" smtClean="0"/>
              <a:t>Участие в спортивном ориентировании в рамках Республиканской оздоровительной акции «Быть здоровым модно!». 2014 год. </a:t>
            </a:r>
            <a:r>
              <a:rPr lang="ru-RU" sz="1600" i="1" dirty="0" smtClean="0">
                <a:solidFill>
                  <a:srgbClr val="FF0000"/>
                </a:solidFill>
              </a:rPr>
              <a:t>Грамота за 2 место.</a:t>
            </a:r>
          </a:p>
          <a:p>
            <a:r>
              <a:rPr lang="ru-RU" sz="1600" i="1" dirty="0" smtClean="0"/>
              <a:t>Участие в Республиканском фестивале студенческого творчества учащейся молодежи Мордовии «</a:t>
            </a:r>
            <a:r>
              <a:rPr lang="ru-RU" sz="1600" i="1" dirty="0" err="1" smtClean="0"/>
              <a:t>Арт-Профи</a:t>
            </a:r>
            <a:r>
              <a:rPr lang="ru-RU" sz="1600" i="1" dirty="0" smtClean="0"/>
              <a:t>» - 2014.  Лауреат </a:t>
            </a:r>
            <a:r>
              <a:rPr lang="en-US" sz="1600" i="1" dirty="0" smtClean="0"/>
              <a:t>II</a:t>
            </a:r>
            <a:r>
              <a:rPr lang="ru-RU" sz="1600" i="1" dirty="0" smtClean="0"/>
              <a:t> степени номинации «</a:t>
            </a:r>
            <a:r>
              <a:rPr lang="ru-RU" sz="1600" i="1" dirty="0" err="1" smtClean="0"/>
              <a:t>Арт-профи</a:t>
            </a:r>
            <a:r>
              <a:rPr lang="ru-RU" sz="1600" i="1" dirty="0" smtClean="0"/>
              <a:t> – видео». </a:t>
            </a:r>
            <a:r>
              <a:rPr lang="ru-RU" sz="1600" i="1" dirty="0" smtClean="0">
                <a:solidFill>
                  <a:srgbClr val="FF0000"/>
                </a:solidFill>
              </a:rPr>
              <a:t>Диплом 2 степени</a:t>
            </a:r>
          </a:p>
          <a:p>
            <a:r>
              <a:rPr lang="ru-RU" sz="1600" i="1" dirty="0" smtClean="0">
                <a:solidFill>
                  <a:srgbClr val="FF0000"/>
                </a:solidFill>
              </a:rPr>
              <a:t>Почетная грамота </a:t>
            </a:r>
            <a:r>
              <a:rPr lang="ru-RU" sz="1600" i="1" dirty="0" smtClean="0"/>
              <a:t>за подготовку Республиканской олимпиады по охране труда и технике безопасности. 2015 год. </a:t>
            </a:r>
            <a:endParaRPr lang="ru-RU" sz="1600" i="1" dirty="0" smtClean="0">
              <a:solidFill>
                <a:srgbClr val="FF0000"/>
              </a:solidFill>
            </a:endParaRPr>
          </a:p>
          <a:p>
            <a:r>
              <a:rPr lang="ru-RU" sz="1600" i="1" dirty="0" smtClean="0"/>
              <a:t>Участие в Республиканских соревнованиях по шашкам среди преподавателей и сотрудников средних специальных учебных заведений Республики Мордовия. 2016 год. </a:t>
            </a:r>
            <a:r>
              <a:rPr lang="ru-RU" sz="1600" i="1" dirty="0" smtClean="0">
                <a:solidFill>
                  <a:srgbClr val="FF0000"/>
                </a:solidFill>
              </a:rPr>
              <a:t>Грамота за 2 место</a:t>
            </a:r>
            <a:endParaRPr lang="ru-RU" sz="1600" i="1" dirty="0" smtClean="0"/>
          </a:p>
          <a:p>
            <a:pPr>
              <a:buNone/>
            </a:pPr>
            <a:r>
              <a:rPr lang="ru-RU" sz="1600" b="1" i="1" u="sng" dirty="0" smtClean="0"/>
              <a:t>На уровне образовательной организации </a:t>
            </a:r>
          </a:p>
          <a:p>
            <a:r>
              <a:rPr lang="ru-RU" sz="1600" i="1" dirty="0" smtClean="0"/>
              <a:t>Участие в конкурсе «Самая, самая!» посвященного международному женскому дню 8 Марта. 2013 год. </a:t>
            </a:r>
            <a:r>
              <a:rPr lang="ru-RU" sz="1600" i="1" dirty="0" smtClean="0">
                <a:solidFill>
                  <a:srgbClr val="FF0000"/>
                </a:solidFill>
              </a:rPr>
              <a:t>Диплом 1 степени. </a:t>
            </a:r>
          </a:p>
          <a:p>
            <a:r>
              <a:rPr lang="ru-RU" sz="1600" i="1" dirty="0" smtClean="0"/>
              <a:t>Участие в конкурсе «А, ну-ка, девушки!» посвященному Международному женскому дню 8 марта. 2015 год. </a:t>
            </a:r>
            <a:r>
              <a:rPr lang="ru-RU" sz="1600" i="1" dirty="0" smtClean="0">
                <a:solidFill>
                  <a:srgbClr val="FF0000"/>
                </a:solidFill>
              </a:rPr>
              <a:t>Почетная грамота за 3 место.</a:t>
            </a:r>
            <a:r>
              <a:rPr lang="ru-RU" sz="1600" i="1" dirty="0" smtClean="0"/>
              <a:t> </a:t>
            </a:r>
          </a:p>
          <a:p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Pasha\Desktop\портфолио\img29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857232"/>
            <a:ext cx="3119119" cy="43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9766" y="0"/>
            <a:ext cx="5774234" cy="3197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3143248"/>
            <a:ext cx="5324281" cy="3530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Pasha\Desktop\портфолио\img3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0"/>
            <a:ext cx="3053521" cy="43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Pasha\Desktop\портфолио\img3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0"/>
            <a:ext cx="3000396" cy="4354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979849"/>
            <a:ext cx="4864839" cy="2878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94087" y="4070339"/>
            <a:ext cx="4349913" cy="2787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25779" y="1571613"/>
            <a:ext cx="5518221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500042"/>
            <a:ext cx="3857620" cy="5288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Pasha\Desktop\портфолио\img84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0"/>
            <a:ext cx="3189475" cy="43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Pasha\Desktop\портфолио\img8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3114501" cy="4286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3825145"/>
            <a:ext cx="4500562" cy="3032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57217" y="3857628"/>
            <a:ext cx="4686783" cy="2825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asha\Desktop\портфолио\img84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628" y="0"/>
            <a:ext cx="3322136" cy="4572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User\Documents\техникум\награды\диплом арт-проф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-357214"/>
            <a:ext cx="3214678" cy="4605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5305" y="4002091"/>
            <a:ext cx="4408695" cy="2855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30199"/>
            <a:ext cx="4862529" cy="3127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86380" y="2468563"/>
            <a:ext cx="3183149" cy="43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0"/>
            <a:ext cx="3174022" cy="4357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21991" y="0"/>
            <a:ext cx="5622009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877204"/>
            <a:ext cx="5284793" cy="2980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2214554"/>
            <a:ext cx="3443421" cy="4824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0"/>
            <a:ext cx="5143504" cy="2946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3" descr="img841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214338"/>
            <a:ext cx="3786214" cy="5210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4082142"/>
            <a:ext cx="4572000" cy="2775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285728"/>
            <a:ext cx="8811602" cy="6215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561228"/>
          </a:xfrm>
        </p:spPr>
        <p:txBody>
          <a:bodyPr>
            <a:normAutofit/>
          </a:bodyPr>
          <a:lstStyle/>
          <a:p>
            <a:r>
              <a:rPr lang="ru-RU" sz="2400" i="1" dirty="0" smtClean="0"/>
              <a:t>15. Общественно-педагогическая активность педагога</a:t>
            </a:r>
            <a:endParaRPr lang="ru-RU" sz="24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357298"/>
            <a:ext cx="8229600" cy="438912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700" b="1" i="1" u="sng" dirty="0" smtClean="0"/>
              <a:t>Всероссийский уровень:</a:t>
            </a:r>
          </a:p>
          <a:p>
            <a:pPr algn="just"/>
            <a:r>
              <a:rPr lang="ru-RU" sz="1700" i="1" dirty="0" smtClean="0"/>
              <a:t>Участие </a:t>
            </a:r>
            <a:r>
              <a:rPr lang="ru-RU" sz="1700" i="1" dirty="0" smtClean="0"/>
              <a:t>в </a:t>
            </a:r>
            <a:r>
              <a:rPr lang="ru-RU" sz="1700" i="1" dirty="0" err="1" smtClean="0"/>
              <a:t>профориентационной</a:t>
            </a:r>
            <a:r>
              <a:rPr lang="ru-RU" sz="1700" i="1" dirty="0" smtClean="0"/>
              <a:t> работе ГБПОУ РМ «</a:t>
            </a:r>
            <a:r>
              <a:rPr lang="ru-RU" sz="1700" i="1" dirty="0" err="1" smtClean="0"/>
              <a:t>Краснослободский</a:t>
            </a:r>
            <a:r>
              <a:rPr lang="ru-RU" sz="1700" i="1" dirty="0" smtClean="0"/>
              <a:t> аграрный техникум» в школах Республики Мордовия </a:t>
            </a:r>
            <a:r>
              <a:rPr lang="ru-RU" sz="1700" i="1" dirty="0" err="1" smtClean="0"/>
              <a:t>Краснослободского</a:t>
            </a:r>
            <a:r>
              <a:rPr lang="ru-RU" sz="1700" i="1" dirty="0" smtClean="0"/>
              <a:t>, </a:t>
            </a:r>
            <a:r>
              <a:rPr lang="ru-RU" sz="1700" i="1" dirty="0" err="1" smtClean="0"/>
              <a:t>Ковылкинского</a:t>
            </a:r>
            <a:r>
              <a:rPr lang="ru-RU" sz="1700" i="1" dirty="0" smtClean="0"/>
              <a:t>, </a:t>
            </a:r>
            <a:r>
              <a:rPr lang="ru-RU" sz="1700" i="1" dirty="0" err="1" smtClean="0"/>
              <a:t>Атюрьевского</a:t>
            </a:r>
            <a:r>
              <a:rPr lang="ru-RU" sz="1700" i="1" dirty="0" smtClean="0"/>
              <a:t>, </a:t>
            </a:r>
            <a:r>
              <a:rPr lang="ru-RU" sz="1700" i="1" dirty="0" err="1" smtClean="0"/>
              <a:t>Темниковского</a:t>
            </a:r>
            <a:r>
              <a:rPr lang="ru-RU" sz="1700" i="1" dirty="0" smtClean="0"/>
              <a:t> и </a:t>
            </a:r>
            <a:r>
              <a:rPr lang="ru-RU" sz="1700" i="1" dirty="0" err="1" smtClean="0"/>
              <a:t>Торбеевского</a:t>
            </a:r>
            <a:r>
              <a:rPr lang="ru-RU" sz="1700" i="1" dirty="0" smtClean="0"/>
              <a:t> районах.</a:t>
            </a:r>
          </a:p>
          <a:p>
            <a:pPr algn="just">
              <a:buFont typeface="Times New Roman" pitchFamily="18" charset="0"/>
              <a:buNone/>
            </a:pPr>
            <a:r>
              <a:rPr lang="ru-RU" sz="1700" b="1" i="1" u="sng" dirty="0" smtClean="0"/>
              <a:t>Республиканский уровень:</a:t>
            </a:r>
            <a:endParaRPr lang="ru-RU" sz="1700" b="1" i="1" u="sng" dirty="0" smtClean="0"/>
          </a:p>
          <a:p>
            <a:pPr algn="just"/>
            <a:r>
              <a:rPr lang="ru-RU" sz="1700" i="1" dirty="0" smtClean="0"/>
              <a:t>В течение 2013-2016 гг. являлась организатором в аудитории единого государственного экзамена в пункте проведения экзамена № 043 в </a:t>
            </a:r>
            <a:r>
              <a:rPr lang="ru-RU" sz="1700" i="1" dirty="0" err="1" smtClean="0"/>
              <a:t>Темниковском</a:t>
            </a:r>
            <a:r>
              <a:rPr lang="ru-RU" sz="1700" i="1" dirty="0" smtClean="0"/>
              <a:t> районе на базе МБОУ «</a:t>
            </a:r>
            <a:r>
              <a:rPr lang="ru-RU" sz="1700" i="1" dirty="0" err="1" smtClean="0"/>
              <a:t>Темниковская</a:t>
            </a:r>
            <a:r>
              <a:rPr lang="ru-RU" sz="1700" i="1" dirty="0" smtClean="0"/>
              <a:t> СОШ №2».</a:t>
            </a:r>
          </a:p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50389"/>
            <a:ext cx="4572000" cy="2843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779479"/>
            <a:ext cx="4643438" cy="3078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1" y="142852"/>
            <a:ext cx="4572000" cy="6583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42852"/>
            <a:ext cx="4572000" cy="6567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3127141"/>
            <a:ext cx="6000792" cy="3730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i="1" dirty="0" smtClean="0"/>
              <a:t>2. Применение  информационно-коммуникационных технологий</a:t>
            </a:r>
            <a:endParaRPr lang="ru-RU" sz="28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500174"/>
            <a:ext cx="8229600" cy="4389120"/>
          </a:xfrm>
        </p:spPr>
        <p:txBody>
          <a:bodyPr/>
          <a:lstStyle/>
          <a:p>
            <a:pPr algn="just"/>
            <a:r>
              <a:rPr lang="ru-RU" sz="2400" i="1" dirty="0" smtClean="0"/>
              <a:t>Использую электронные программы, являюсь зарегистрированным участником сообщества преподавателей и мастеров профессионального образования СМИ Интернет-издания «Профобразование», активно применяю дистанционные методы.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357158" y="642918"/>
            <a:ext cx="8229600" cy="632666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i="1" dirty="0" smtClean="0"/>
              <a:t>3. Участие в инновационной (экспериментальной) деятельности </a:t>
            </a:r>
            <a:endParaRPr lang="ru-RU" sz="2400" i="1" dirty="0">
              <a:solidFill>
                <a:srgbClr val="A50021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i="1" u="sng" dirty="0" smtClean="0">
                <a:latin typeface="+mj-lt"/>
              </a:rPr>
              <a:t>Российский уровень</a:t>
            </a:r>
          </a:p>
          <a:p>
            <a:pPr marL="0" indent="0">
              <a:buNone/>
            </a:pPr>
            <a:r>
              <a:rPr lang="ru-RU" sz="1800" i="1" dirty="0" smtClean="0">
                <a:latin typeface="+mj-lt"/>
              </a:rPr>
              <a:t>Федеральная экспериментальная площадка по теме: Создание и внедрение мотивирующей интерактивной среды непрерывного инженерного образования </a:t>
            </a:r>
            <a:r>
              <a:rPr lang="ru-RU" sz="1800" i="1" dirty="0" err="1" smtClean="0">
                <a:latin typeface="+mj-lt"/>
              </a:rPr>
              <a:t>Краснослободского</a:t>
            </a:r>
            <a:r>
              <a:rPr lang="ru-RU" sz="1800" i="1" dirty="0" smtClean="0">
                <a:latin typeface="+mj-lt"/>
              </a:rPr>
              <a:t> муниципального района Республики Мордовия. 2016г.</a:t>
            </a:r>
          </a:p>
          <a:p>
            <a:r>
              <a:rPr lang="ru-RU" sz="1800" i="1" u="sng" dirty="0" smtClean="0">
                <a:latin typeface="+mj-lt"/>
              </a:rPr>
              <a:t>Республиканский уровень </a:t>
            </a:r>
          </a:p>
          <a:p>
            <a:pPr marL="0" indent="0">
              <a:buNone/>
            </a:pPr>
            <a:r>
              <a:rPr lang="ru-RU" sz="1800" i="1" dirty="0" smtClean="0">
                <a:latin typeface="+mj-lt"/>
              </a:rPr>
              <a:t>Республиканская сетевая экспериментальная площадка МРИО по теме : Разработка и внедрение механизмов формирования положительной мотивации деятельности преподавателей и студентов, как условия их успешности. 2014 г.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rnx0VATSs-U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357166"/>
            <a:ext cx="3714775" cy="5097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357166"/>
            <a:ext cx="4856165" cy="3064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3429000"/>
            <a:ext cx="4714908" cy="3294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1874</TotalTime>
  <Words>1394</Words>
  <Application>Microsoft Office PowerPoint</Application>
  <PresentationFormat>Экран (4:3)</PresentationFormat>
  <Paragraphs>141</Paragraphs>
  <Slides>50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50</vt:i4>
      </vt:variant>
    </vt:vector>
  </HeadingPairs>
  <TitlesOfParts>
    <vt:vector size="52" baseType="lpstr">
      <vt:lpstr>Открытая</vt:lpstr>
      <vt:lpstr>Поток</vt:lpstr>
      <vt:lpstr>Министерство образования РМ  Портфолио  Гордеевой Надежда Васильевны преподавателя ГБПОУ РМ  «Краснослободский аграрный техникум»   </vt:lpstr>
      <vt:lpstr>Характеристика представления </vt:lpstr>
      <vt:lpstr>Представление собственного инновационного педагогического опыта. </vt:lpstr>
      <vt:lpstr>1. Повышение квалификации, профессиональная переподготовка, обучение в аспирантуре</vt:lpstr>
      <vt:lpstr>Слайд 5</vt:lpstr>
      <vt:lpstr>Слайд 6</vt:lpstr>
      <vt:lpstr>2. Применение  информационно-коммуникационных технологий</vt:lpstr>
      <vt:lpstr>3. Участие в инновационной (экспериментальной) деятельности </vt:lpstr>
      <vt:lpstr>Слайд 9</vt:lpstr>
      <vt:lpstr>4. Качество знаний обучающихся по итогам промежуточной, итоговой аттестации</vt:lpstr>
      <vt:lpstr>5. Динамика результативности учебной деятельности по итогам внешнего мониторинга </vt:lpstr>
      <vt:lpstr>6. Результаты участия обучающихся в мероприятиях различных уровней по учебной деятельности профессиональной направленности: </vt:lpstr>
      <vt:lpstr>Слайд 13</vt:lpstr>
      <vt:lpstr>Слайд 14</vt:lpstr>
      <vt:lpstr>Слайд 15</vt:lpstr>
      <vt:lpstr>7. Результаты участия обучающихся во внеурочной деятельности по преподаваемой  дисциплине</vt:lpstr>
      <vt:lpstr>Слайд 17</vt:lpstr>
      <vt:lpstr>Слайд 18</vt:lpstr>
      <vt:lpstr>Слайд 19</vt:lpstr>
      <vt:lpstr>8. Наличие  авторских программ, методических разработок</vt:lpstr>
      <vt:lpstr>Слайд 21</vt:lpstr>
      <vt:lpstr>Слайд 22</vt:lpstr>
      <vt:lpstr>Слайд 23</vt:lpstr>
      <vt:lpstr>Слайд 24</vt:lpstr>
      <vt:lpstr>Слайд 25</vt:lpstr>
      <vt:lpstr>9. Результаты работы в качестве куратора </vt:lpstr>
      <vt:lpstr>Слайд 27</vt:lpstr>
      <vt:lpstr>10. Наличие публикаций</vt:lpstr>
      <vt:lpstr>Слайд 29</vt:lpstr>
      <vt:lpstr>11. Участие  педагога  в профессиональных конкурсах </vt:lpstr>
      <vt:lpstr>12. Выступления на научно-практических конференциях, педагогических чтениях, семинарах, секциях, методических объединениях</vt:lpstr>
      <vt:lpstr>12. Выступления на научно-практических конференциях, педагогических чтениях, семинарах, секциях, методических объединениях</vt:lpstr>
      <vt:lpstr>Слайд 33</vt:lpstr>
      <vt:lpstr>Слайд 34</vt:lpstr>
      <vt:lpstr>Слайд 35</vt:lpstr>
      <vt:lpstr>Слайд 36</vt:lpstr>
      <vt:lpstr>Слайд 37</vt:lpstr>
      <vt:lpstr>Слайд 38</vt:lpstr>
      <vt:lpstr>13. Проведение открытых уроков, мастер-классов, мероприятий</vt:lpstr>
      <vt:lpstr>Слайд 40</vt:lpstr>
      <vt:lpstr>14. Поощрения  в межаттестационный период </vt:lpstr>
      <vt:lpstr>14. Поощрения  в межаттестационный период 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15. Общественно-педагогическая активность педагога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 Портфолио  Спиридоновой Татьяны Петровны Преподавателя (заведующей отделением «Агрономия»)  ГБОУ РМ СПО (ССУЗ) «Краснослободский аграрный техникум»   </dc:title>
  <dc:creator>User</dc:creator>
  <cp:lastModifiedBy>Pasha</cp:lastModifiedBy>
  <cp:revision>182</cp:revision>
  <dcterms:created xsi:type="dcterms:W3CDTF">2014-10-07T06:13:39Z</dcterms:created>
  <dcterms:modified xsi:type="dcterms:W3CDTF">2016-10-26T15:57:09Z</dcterms:modified>
</cp:coreProperties>
</file>